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nonymous Pro" charset="1" panose="02060609030202000504"/>
      <p:regular r:id="rId10"/>
    </p:embeddedFont>
    <p:embeddedFont>
      <p:font typeface="Anonymous Pro Bold" charset="1" panose="02060809030202000504"/>
      <p:regular r:id="rId11"/>
    </p:embeddedFont>
    <p:embeddedFont>
      <p:font typeface="Anonymous Pro Italics" charset="1" panose="02060609030202000504"/>
      <p:regular r:id="rId12"/>
    </p:embeddedFont>
    <p:embeddedFont>
      <p:font typeface="Anonymous Pro Bold Italics" charset="1" panose="02060809030202000504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Mr Dafoe" charset="1" panose="02000000000000000000"/>
      <p:regular r:id="rId18"/>
    </p:embeddedFont>
    <p:embeddedFont>
      <p:font typeface="PT Serif" charset="1" panose="020A0603040505020204"/>
      <p:regular r:id="rId19"/>
    </p:embeddedFont>
    <p:embeddedFont>
      <p:font typeface="PT Serif Bold" charset="1" panose="020A0703040505020204"/>
      <p:regular r:id="rId20"/>
    </p:embeddedFont>
    <p:embeddedFont>
      <p:font typeface="PT Serif Italics" charset="1" panose="020A0603040505090204"/>
      <p:regular r:id="rId21"/>
    </p:embeddedFont>
    <p:embeddedFont>
      <p:font typeface="PT Serif Bold Italics" charset="1" panose="020A0703040505090204"/>
      <p:regular r:id="rId22"/>
    </p:embeddedFont>
    <p:embeddedFont>
      <p:font typeface="Rosario" charset="1" panose="02000503040000020003"/>
      <p:regular r:id="rId23"/>
    </p:embeddedFont>
    <p:embeddedFont>
      <p:font typeface="Rosario Bold" charset="1" panose="02000503060000020004"/>
      <p:regular r:id="rId24"/>
    </p:embeddedFont>
    <p:embeddedFont>
      <p:font typeface="Rosario Italics" charset="1" panose="02000506050000020003"/>
      <p:regular r:id="rId25"/>
    </p:embeddedFont>
    <p:embeddedFont>
      <p:font typeface="Rosario Bold Italics" charset="1" panose="02000503040000020003"/>
      <p:regular r:id="rId26"/>
    </p:embeddedFont>
    <p:embeddedFont>
      <p:font typeface="Lemon Tuesday" charset="1" panose="02000506040000020004"/>
      <p:regular r:id="rId27"/>
    </p:embeddedFont>
    <p:embeddedFont>
      <p:font typeface="Clear Sans Regular" charset="1" panose="020B0503030202020304"/>
      <p:regular r:id="rId28"/>
    </p:embeddedFont>
    <p:embeddedFont>
      <p:font typeface="Clear Sans Regular Bold" charset="1" panose="020B0603030202020304"/>
      <p:regular r:id="rId29"/>
    </p:embeddedFont>
    <p:embeddedFont>
      <p:font typeface="Clear Sans Regular Italics" charset="1" panose="020B0503030202090304"/>
      <p:regular r:id="rId30"/>
    </p:embeddedFont>
    <p:embeddedFont>
      <p:font typeface="Clear Sans Regular Bold Italics" charset="1" panose="020B0603030202090304"/>
      <p:regular r:id="rId31"/>
    </p:embeddedFont>
    <p:embeddedFont>
      <p:font typeface="Open Sans Extra Bold" charset="1" panose="020B0906030804020204"/>
      <p:regular r:id="rId32"/>
    </p:embeddedFont>
    <p:embeddedFont>
      <p:font typeface="Open Sans Extra Bold Italics" charset="1" panose="020B0906030804020204"/>
      <p:regular r:id="rId33"/>
    </p:embeddedFont>
    <p:embeddedFont>
      <p:font typeface="Arapey" charset="1" panose="02000000000000000000"/>
      <p:regular r:id="rId34"/>
    </p:embeddedFont>
    <p:embeddedFont>
      <p:font typeface="Arapey Bold" charset="1" panose="02000000000000000000"/>
      <p:regular r:id="rId35"/>
    </p:embeddedFont>
    <p:embeddedFont>
      <p:font typeface="Arapey Italics" charset="1" panose="02000000000000000000"/>
      <p:regular r:id="rId36"/>
    </p:embeddedFont>
    <p:embeddedFont>
      <p:font typeface="Arapey Bold Italics" charset="1" panose="02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ED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458078" y="-425873"/>
            <a:ext cx="18527782" cy="1042187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48912" y="0"/>
            <a:ext cx="15175268" cy="3166059"/>
            <a:chOff x="0" y="0"/>
            <a:chExt cx="20233691" cy="422141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635544"/>
              <a:ext cx="20233691" cy="1585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14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9156"/>
              <a:ext cx="20233691" cy="2498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93"/>
                </a:lnSpc>
              </a:pPr>
              <a:r>
                <a:rPr lang="en-US" sz="6722" spc="-67">
                  <a:solidFill>
                    <a:srgbClr val="FFFFFF"/>
                  </a:solidFill>
                  <a:latin typeface="Clear Sans Regular Bold"/>
                </a:rPr>
                <a:t>POPULATION GROWTH AND REPRODUCTION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58904" y="7890905"/>
            <a:ext cx="9210800" cy="2105100"/>
            <a:chOff x="0" y="0"/>
            <a:chExt cx="12281067" cy="28068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4675" y="1409794"/>
              <a:ext cx="11986645" cy="574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3"/>
                </a:lnSpc>
              </a:pPr>
              <a:r>
                <a:rPr lang="en-US" sz="2617" spc="235">
                  <a:solidFill>
                    <a:srgbClr val="FFFFFF"/>
                  </a:solidFill>
                  <a:latin typeface="Rosario"/>
                </a:rPr>
                <a:t>STATISTICIAN-DATA SCIENTIST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7625"/>
              <a:ext cx="11986645" cy="119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35"/>
                </a:lnSpc>
              </a:pPr>
              <a:r>
                <a:rPr lang="en-US" sz="6157">
                  <a:solidFill>
                    <a:srgbClr val="FFFFFF"/>
                  </a:solidFill>
                  <a:latin typeface="PT Serif Italics"/>
                </a:rPr>
                <a:t>Wedsanley Jean Philippe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94422" y="2442188"/>
              <a:ext cx="11986645" cy="364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3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854" r="0" b="1854"/>
          <a:stretch>
            <a:fillRect/>
          </a:stretch>
        </p:blipFill>
        <p:spPr>
          <a:xfrm flipH="false" flipV="false" rot="0">
            <a:off x="0" y="2181954"/>
            <a:ext cx="13754722" cy="85303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0591" y="257175"/>
            <a:ext cx="15556786" cy="158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Open Sans Extra Bold"/>
              </a:rPr>
              <a:t>Number of early pregnancies by place of residence and educational level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025369" y="2181954"/>
            <a:ext cx="3856154" cy="5293176"/>
            <a:chOff x="0" y="0"/>
            <a:chExt cx="5141538" cy="70575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5140736" cy="296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1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02" y="371074"/>
              <a:ext cx="5140736" cy="6686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22"/>
                </a:lnSpc>
              </a:pPr>
              <a:r>
                <a:rPr lang="en-US" sz="5856">
                  <a:solidFill>
                    <a:srgbClr val="000000"/>
                  </a:solidFill>
                  <a:latin typeface="Arapey"/>
                </a:rPr>
                <a:t>The majority of early pregnancies are rural and under secondaty level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02" y="2900955"/>
              <a:ext cx="5140736" cy="38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25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80" r="0" b="0"/>
          <a:stretch>
            <a:fillRect/>
          </a:stretch>
        </p:blipFill>
        <p:spPr>
          <a:xfrm flipH="false" flipV="false" rot="0">
            <a:off x="231983" y="3582595"/>
            <a:ext cx="12612320" cy="54873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1983" y="359191"/>
            <a:ext cx="17027317" cy="174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Extra Bold"/>
              </a:rPr>
              <a:t>Early pregnancies by biological knowledge and contraceptive methods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571570" y="3282997"/>
            <a:ext cx="4428694" cy="4173318"/>
            <a:chOff x="0" y="0"/>
            <a:chExt cx="5904926" cy="556442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590400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21" y="866384"/>
              <a:ext cx="5904005" cy="881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0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21" y="5029753"/>
              <a:ext cx="590400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84932" y="2641261"/>
            <a:ext cx="4613586" cy="9039558"/>
            <a:chOff x="0" y="0"/>
            <a:chExt cx="6151448" cy="120527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6150489" cy="420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60" y="897868"/>
              <a:ext cx="6150489" cy="7180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01"/>
                </a:lnSpc>
              </a:pPr>
              <a:r>
                <a:rPr lang="en-US" sz="4896">
                  <a:solidFill>
                    <a:srgbClr val="000000"/>
                  </a:solidFill>
                  <a:latin typeface="Arapey"/>
                </a:rPr>
                <a:t>Women who get pregnant before the age of 20 are those who have no knowledge of the ovulatory cycle and do not use any contraceptive method.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60" y="11507858"/>
              <a:ext cx="6150489" cy="54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8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495072" y="3124951"/>
            <a:ext cx="7481255" cy="62823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7835" y="9527"/>
            <a:ext cx="16002746" cy="86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Extra Bold"/>
              </a:rPr>
              <a:t>Modeling: Predicting early pregnancy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7835" y="2283163"/>
            <a:ext cx="502051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rapey"/>
              </a:rPr>
              <a:t>Logistic regression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37737" y="3820345"/>
            <a:ext cx="7212491" cy="5976836"/>
            <a:chOff x="0" y="0"/>
            <a:chExt cx="9616655" cy="79691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961515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00" y="456809"/>
              <a:ext cx="9615155" cy="7512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6"/>
                </a:lnSpc>
              </a:pPr>
              <a:r>
                <a:rPr lang="en-US" sz="5100">
                  <a:solidFill>
                    <a:srgbClr val="000000"/>
                  </a:solidFill>
                  <a:latin typeface="Arapey"/>
                </a:rPr>
                <a:t>Early pregnancy depends on the the place of residence, the age at first sex, the educational level, the knowledge of ovulatory cycle and the usage of contraceptive method.</a:t>
              </a:r>
            </a:p>
            <a:p>
              <a:pPr>
                <a:lnSpc>
                  <a:spcPts val="9216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00" y="4014257"/>
              <a:ext cx="961515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843219" y="1555674"/>
            <a:ext cx="8416081" cy="156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3"/>
              </a:lnSpc>
            </a:pPr>
            <a:r>
              <a:rPr lang="en-US" sz="4481">
                <a:solidFill>
                  <a:srgbClr val="000000"/>
                </a:solidFill>
                <a:latin typeface="Arapey"/>
              </a:rPr>
              <a:t>With a 75% accuracy, here is the confusion matrix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26204" y="3841773"/>
            <a:ext cx="3539110" cy="138025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68330"/>
            <a:ext cx="5161996" cy="2081775"/>
            <a:chOff x="0" y="0"/>
            <a:chExt cx="6882661" cy="27756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6882661" cy="1554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594"/>
                </a:lnSpc>
                <a:spcBef>
                  <a:spcPct val="0"/>
                </a:spcBef>
              </a:pPr>
              <a:r>
                <a:rPr lang="en-US" sz="7380" spc="-73">
                  <a:solidFill>
                    <a:srgbClr val="363839"/>
                  </a:solidFill>
                  <a:latin typeface="Clear Sans Regular Bold"/>
                </a:rPr>
                <a:t>Guidelines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362627"/>
              <a:ext cx="4348130" cy="413072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87240" y="7374365"/>
            <a:ext cx="1205850" cy="63983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9" id="9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EA"/>
              </a:solidFill>
            </p:spPr>
          </p:sp>
        </p:grp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2661" t="0" r="2661" b="0"/>
          <a:stretch>
            <a:fillRect/>
          </a:stretch>
        </p:blipFill>
        <p:spPr>
          <a:xfrm flipH="false" flipV="false" rot="0">
            <a:off x="538134" y="3060088"/>
            <a:ext cx="6143128" cy="542251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7075425" y="971795"/>
            <a:ext cx="10806536" cy="2869977"/>
            <a:chOff x="0" y="0"/>
            <a:chExt cx="14408715" cy="382663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14388225" cy="1026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340"/>
                </a:lnSpc>
                <a:spcBef>
                  <a:spcPct val="0"/>
                </a:spcBef>
              </a:pPr>
              <a:r>
                <a:rPr lang="en-US" sz="4877" spc="-48">
                  <a:solidFill>
                    <a:srgbClr val="363839"/>
                  </a:solidFill>
                  <a:latin typeface="Lemon Tuesday Bold"/>
                </a:rPr>
                <a:t>Guideline 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490" y="1223850"/>
              <a:ext cx="14388225" cy="2534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159"/>
                </a:lnSpc>
              </a:pPr>
              <a:r>
                <a:rPr lang="en-US" sz="3633">
                  <a:solidFill>
                    <a:srgbClr val="363839"/>
                  </a:solidFill>
                  <a:latin typeface="Clear Sans Regular"/>
                </a:rPr>
                <a:t>Education for young girls especially in rural areas.  8% of 15-19 girls that are already mothers, they can reach over 40% if anything is done.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75425" y="4882205"/>
            <a:ext cx="11009555" cy="4376095"/>
            <a:chOff x="0" y="0"/>
            <a:chExt cx="14679407" cy="583479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14658532" cy="1010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239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363839"/>
                  </a:solidFill>
                  <a:latin typeface="Lemon Tuesday Bold"/>
                </a:rPr>
                <a:t>guideline 2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0875" y="1355931"/>
              <a:ext cx="14658532" cy="4259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3627">
                  <a:solidFill>
                    <a:srgbClr val="363839"/>
                  </a:solidFill>
                  <a:latin typeface="Clear Sans Regular"/>
                </a:rPr>
                <a:t>Women's economic empowerment. </a:t>
              </a:r>
            </a:p>
            <a:p>
              <a:pPr marL="0" indent="0" lvl="0">
                <a:lnSpc>
                  <a:spcPts val="5150"/>
                </a:lnSpc>
              </a:pPr>
              <a:r>
                <a:rPr lang="en-US" sz="3627">
                  <a:solidFill>
                    <a:srgbClr val="363839"/>
                  </a:solidFill>
                  <a:latin typeface="Clear Sans Regular"/>
                </a:rPr>
                <a:t>When women are in dad economic level and unemployment, the data show that they are most likely to get pregnant before 20 years and have more than 3 children.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8445" y="1241786"/>
            <a:ext cx="2464326" cy="1313476"/>
            <a:chOff x="0" y="0"/>
            <a:chExt cx="3285768" cy="17513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3285768" cy="1016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240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363839"/>
                  </a:solidFill>
                  <a:latin typeface="Lemon Tuesday Bold"/>
                </a:rPr>
                <a:t>Step 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90590"/>
              <a:ext cx="3285768" cy="660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2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47199" y="7507650"/>
            <a:ext cx="2464326" cy="1320885"/>
            <a:chOff x="0" y="0"/>
            <a:chExt cx="3285768" cy="176118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3285768" cy="1016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240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363839"/>
                  </a:solidFill>
                  <a:latin typeface="Lemon Tuesday Bold"/>
                </a:rPr>
                <a:t>Step 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00469"/>
              <a:ext cx="3285768" cy="660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88445" y="5481750"/>
            <a:ext cx="2464326" cy="1313476"/>
            <a:chOff x="0" y="0"/>
            <a:chExt cx="3285768" cy="17513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3285768" cy="1016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240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363839"/>
                  </a:solidFill>
                  <a:latin typeface="Lemon Tuesday Bold"/>
                </a:rPr>
                <a:t>Step 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90590"/>
              <a:ext cx="3285768" cy="660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2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47199" y="3452145"/>
            <a:ext cx="2464326" cy="1313476"/>
            <a:chOff x="0" y="0"/>
            <a:chExt cx="3285768" cy="175130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3285768" cy="1016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240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363839"/>
                  </a:solidFill>
                  <a:latin typeface="Lemon Tuesday Bold"/>
                </a:rPr>
                <a:t>Step 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90590"/>
              <a:ext cx="3285768" cy="660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8350" y="1120749"/>
            <a:ext cx="3361994" cy="131117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58053" y="1175111"/>
            <a:ext cx="6548088" cy="1088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87"/>
              </a:lnSpc>
              <a:spcBef>
                <a:spcPct val="0"/>
              </a:spcBef>
            </a:pPr>
            <a:r>
              <a:rPr lang="en-US" sz="6759" spc="-67">
                <a:solidFill>
                  <a:srgbClr val="363839"/>
                </a:solidFill>
                <a:latin typeface="Clear Sans Regular Bold"/>
              </a:rPr>
              <a:t>Strategic Plan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858034" y="1519548"/>
            <a:ext cx="1183901" cy="7240496"/>
            <a:chOff x="0" y="0"/>
            <a:chExt cx="1451784" cy="8878812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451784" cy="8878812"/>
            </a:xfrm>
            <a:custGeom>
              <a:avLst/>
              <a:gdLst/>
              <a:ahLst/>
              <a:cxnLst/>
              <a:rect r="r" b="b" t="t" l="l"/>
              <a:pathLst>
                <a:path h="8878812" w="1451784">
                  <a:moveTo>
                    <a:pt x="1327324" y="8878812"/>
                  </a:moveTo>
                  <a:lnTo>
                    <a:pt x="124460" y="8878812"/>
                  </a:lnTo>
                  <a:cubicBezTo>
                    <a:pt x="55880" y="8878812"/>
                    <a:pt x="0" y="8822931"/>
                    <a:pt x="0" y="87543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8754352"/>
                  </a:lnTo>
                  <a:cubicBezTo>
                    <a:pt x="1451784" y="8822932"/>
                    <a:pt x="1395904" y="8878812"/>
                    <a:pt x="1327324" y="8878812"/>
                  </a:cubicBezTo>
                  <a:close/>
                </a:path>
              </a:pathLst>
            </a:custGeom>
            <a:solidFill>
              <a:srgbClr val="823711">
                <a:alpha val="4706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858034" y="1487327"/>
            <a:ext cx="1183901" cy="1183901"/>
            <a:chOff x="0" y="0"/>
            <a:chExt cx="1451784" cy="1451784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451784" cy="1451784"/>
            </a:xfrm>
            <a:custGeom>
              <a:avLst/>
              <a:gdLst/>
              <a:ahLst/>
              <a:cxnLst/>
              <a:rect r="r" b="b" t="t" l="l"/>
              <a:pathLst>
                <a:path h="1451784" w="1451784">
                  <a:moveTo>
                    <a:pt x="1327324" y="1451784"/>
                  </a:moveTo>
                  <a:lnTo>
                    <a:pt x="124460" y="1451784"/>
                  </a:lnTo>
                  <a:cubicBezTo>
                    <a:pt x="55880" y="1451784"/>
                    <a:pt x="0" y="1395904"/>
                    <a:pt x="0" y="13273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1327324"/>
                  </a:lnTo>
                  <a:cubicBezTo>
                    <a:pt x="1451784" y="1395904"/>
                    <a:pt x="1395904" y="1451784"/>
                    <a:pt x="1327324" y="1451784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858034" y="3516932"/>
            <a:ext cx="1183901" cy="1183901"/>
            <a:chOff x="0" y="0"/>
            <a:chExt cx="1451784" cy="1451784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451784" cy="1451784"/>
            </a:xfrm>
            <a:custGeom>
              <a:avLst/>
              <a:gdLst/>
              <a:ahLst/>
              <a:cxnLst/>
              <a:rect r="r" b="b" t="t" l="l"/>
              <a:pathLst>
                <a:path h="1451784" w="1451784">
                  <a:moveTo>
                    <a:pt x="1327324" y="1451784"/>
                  </a:moveTo>
                  <a:lnTo>
                    <a:pt x="124460" y="1451784"/>
                  </a:lnTo>
                  <a:cubicBezTo>
                    <a:pt x="55880" y="1451784"/>
                    <a:pt x="0" y="1395904"/>
                    <a:pt x="0" y="13273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1327324"/>
                  </a:lnTo>
                  <a:cubicBezTo>
                    <a:pt x="1451784" y="1395904"/>
                    <a:pt x="1395904" y="1451784"/>
                    <a:pt x="1327324" y="1451784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858034" y="5546537"/>
            <a:ext cx="1183901" cy="1183901"/>
            <a:chOff x="0" y="0"/>
            <a:chExt cx="1451784" cy="1451784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451784" cy="1451784"/>
            </a:xfrm>
            <a:custGeom>
              <a:avLst/>
              <a:gdLst/>
              <a:ahLst/>
              <a:cxnLst/>
              <a:rect r="r" b="b" t="t" l="l"/>
              <a:pathLst>
                <a:path h="1451784" w="1451784">
                  <a:moveTo>
                    <a:pt x="1327324" y="1451784"/>
                  </a:moveTo>
                  <a:lnTo>
                    <a:pt x="124460" y="1451784"/>
                  </a:lnTo>
                  <a:cubicBezTo>
                    <a:pt x="55880" y="1451784"/>
                    <a:pt x="0" y="1395904"/>
                    <a:pt x="0" y="13273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1327324"/>
                  </a:lnTo>
                  <a:cubicBezTo>
                    <a:pt x="1451784" y="1395904"/>
                    <a:pt x="1395904" y="1451784"/>
                    <a:pt x="1327324" y="1451784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858034" y="7576142"/>
            <a:ext cx="1183901" cy="1183901"/>
            <a:chOff x="0" y="0"/>
            <a:chExt cx="1451784" cy="1451784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451784" cy="1451784"/>
            </a:xfrm>
            <a:custGeom>
              <a:avLst/>
              <a:gdLst/>
              <a:ahLst/>
              <a:cxnLst/>
              <a:rect r="r" b="b" t="t" l="l"/>
              <a:pathLst>
                <a:path h="1451784" w="1451784">
                  <a:moveTo>
                    <a:pt x="1327324" y="1451784"/>
                  </a:moveTo>
                  <a:lnTo>
                    <a:pt x="124460" y="1451784"/>
                  </a:lnTo>
                  <a:cubicBezTo>
                    <a:pt x="55880" y="1451784"/>
                    <a:pt x="0" y="1395904"/>
                    <a:pt x="0" y="13273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7324" y="0"/>
                  </a:lnTo>
                  <a:cubicBezTo>
                    <a:pt x="1395904" y="0"/>
                    <a:pt x="1451784" y="55880"/>
                    <a:pt x="1451784" y="124460"/>
                  </a:cubicBezTo>
                  <a:lnTo>
                    <a:pt x="1451784" y="1327324"/>
                  </a:lnTo>
                  <a:cubicBezTo>
                    <a:pt x="1451784" y="1395904"/>
                    <a:pt x="1395904" y="1451784"/>
                    <a:pt x="1327324" y="1451784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030007" y="1663650"/>
            <a:ext cx="839955" cy="76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4800" spc="-48" u="none">
                <a:solidFill>
                  <a:srgbClr val="C9EDC9"/>
                </a:solidFill>
                <a:latin typeface="Clear Sans Regular Bold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30007" y="3693255"/>
            <a:ext cx="839955" cy="76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4800" spc="-48" u="none">
                <a:solidFill>
                  <a:srgbClr val="C9EDC9"/>
                </a:solidFill>
                <a:latin typeface="Clear Sans Regular Bold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30007" y="5722860"/>
            <a:ext cx="839955" cy="76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4800" spc="-48" u="none">
                <a:solidFill>
                  <a:srgbClr val="C9EDC9"/>
                </a:solidFill>
                <a:latin typeface="Clear Sans Regular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30007" y="7752465"/>
            <a:ext cx="839955" cy="76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4800" spc="-48" u="none">
                <a:solidFill>
                  <a:srgbClr val="C9EDC9"/>
                </a:solidFill>
                <a:latin typeface="Clear Sans Regular Bold"/>
              </a:rPr>
              <a:t>4</a:t>
            </a:r>
          </a:p>
        </p:txBody>
      </p:sp>
      <p:grpSp>
        <p:nvGrpSpPr>
          <p:cNvPr name="Group 30" id="30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32" id="32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ED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0112" y="1028700"/>
            <a:ext cx="4037477" cy="1450188"/>
            <a:chOff x="0" y="0"/>
            <a:chExt cx="5383303" cy="193358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5383303" cy="938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7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363839"/>
                  </a:solidFill>
                  <a:latin typeface="Lemon Tuesday Bold"/>
                </a:rPr>
                <a:t>Strengh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38629"/>
              <a:ext cx="5383303" cy="650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81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0"/>
            <a:ext cx="7177088" cy="10287000"/>
          </a:xfrm>
          <a:prstGeom prst="rect">
            <a:avLst/>
          </a:prstGeom>
          <a:solidFill>
            <a:srgbClr val="F6F6F6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3064067" y="1028700"/>
            <a:ext cx="4037477" cy="1486000"/>
            <a:chOff x="0" y="0"/>
            <a:chExt cx="5383303" cy="198133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3508"/>
              <a:ext cx="5383303" cy="942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7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363839"/>
                  </a:solidFill>
                  <a:latin typeface="Lemon Tuesday Bold"/>
                </a:rPr>
                <a:t>Weakness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23858"/>
              <a:ext cx="5383303" cy="65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80112" y="5334000"/>
            <a:ext cx="4037477" cy="1633571"/>
            <a:chOff x="0" y="0"/>
            <a:chExt cx="5383303" cy="217809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3508"/>
              <a:ext cx="5383303" cy="942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7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363839"/>
                  </a:solidFill>
                  <a:latin typeface="Lemon Tuesday Bold"/>
                </a:rPr>
                <a:t>Opportunities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23858"/>
              <a:ext cx="5383303" cy="602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6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064067" y="5334000"/>
            <a:ext cx="4037477" cy="1486000"/>
            <a:chOff x="0" y="0"/>
            <a:chExt cx="5383303" cy="198133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53508"/>
              <a:ext cx="5383303" cy="942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69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363839"/>
                  </a:solidFill>
                  <a:latin typeface="Lemon Tuesday Bold"/>
                </a:rPr>
                <a:t>Threats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23858"/>
              <a:ext cx="5383303" cy="65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815922"/>
            <a:ext cx="5125452" cy="2655156"/>
            <a:chOff x="0" y="0"/>
            <a:chExt cx="6833935" cy="354020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8505"/>
              <a:ext cx="6833935" cy="2667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033"/>
                </a:lnSpc>
                <a:spcBef>
                  <a:spcPct val="0"/>
                </a:spcBef>
              </a:pPr>
              <a:r>
                <a:rPr lang="en-US" sz="6179" spc="-61">
                  <a:solidFill>
                    <a:srgbClr val="363839"/>
                  </a:solidFill>
                  <a:latin typeface="Clear Sans Regular Bold"/>
                </a:rPr>
                <a:t>SWOT Analysis</a:t>
              </a:r>
            </a:p>
          </p:txBody>
        </p: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51211" y="3185714"/>
              <a:ext cx="3731514" cy="354494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20" id="20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787374" y="4659590"/>
            <a:ext cx="6713252" cy="3685185"/>
          </a:xfrm>
          <a:prstGeom prst="rect">
            <a:avLst/>
          </a:prstGeom>
          <a:solidFill>
            <a:srgbClr val="C9EDEA"/>
          </a:solidFill>
        </p:spPr>
      </p:sp>
      <p:sp>
        <p:nvSpPr>
          <p:cNvPr name="AutoShape 3" id="3"/>
          <p:cNvSpPr/>
          <p:nvPr/>
        </p:nvSpPr>
        <p:spPr>
          <a:xfrm rot="0">
            <a:off x="5787374" y="1942225"/>
            <a:ext cx="6713252" cy="2348750"/>
          </a:xfrm>
          <a:prstGeom prst="rect">
            <a:avLst/>
          </a:prstGeom>
          <a:solidFill>
            <a:srgbClr val="F6F6F6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449588" y="2585076"/>
            <a:ext cx="5388824" cy="101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4"/>
              </a:lnSpc>
              <a:spcBef>
                <a:spcPct val="0"/>
              </a:spcBef>
            </a:pPr>
            <a:r>
              <a:rPr lang="en-US" sz="6352" u="none">
                <a:solidFill>
                  <a:srgbClr val="363839"/>
                </a:solidFill>
                <a:latin typeface="Lemon Tuesday"/>
              </a:rPr>
              <a:t>Contactez-nous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449588" y="5634182"/>
            <a:ext cx="5388824" cy="2199968"/>
            <a:chOff x="0" y="0"/>
            <a:chExt cx="7185099" cy="29332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7185099" cy="759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8"/>
                </a:lnSpc>
              </a:pPr>
              <a:r>
                <a:rPr lang="en-US" sz="3399">
                  <a:solidFill>
                    <a:srgbClr val="363839"/>
                  </a:solidFill>
                  <a:latin typeface="Clear Sans Regular"/>
                </a:rPr>
                <a:t>+509 46 36 6494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44430"/>
              <a:ext cx="7185099" cy="672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82"/>
                </a:lnSpc>
                <a:spcBef>
                  <a:spcPct val="0"/>
                </a:spcBef>
              </a:pPr>
              <a:r>
                <a:rPr lang="en-US" sz="3086">
                  <a:solidFill>
                    <a:srgbClr val="363839"/>
                  </a:solidFill>
                  <a:latin typeface="Clear Sans Regular"/>
                </a:rPr>
                <a:t>wedsanleyjp97@gmail.com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73444"/>
              <a:ext cx="7185099" cy="759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2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6496" y="0"/>
            <a:ext cx="6921054" cy="4249186"/>
          </a:xfrm>
          <a:prstGeom prst="rect">
            <a:avLst/>
          </a:prstGeom>
          <a:solidFill>
            <a:srgbClr val="C9EDEA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5" id="5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E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30205" y="3700253"/>
            <a:ext cx="2815038" cy="109786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7915275" y="3234534"/>
            <a:ext cx="9344025" cy="3058823"/>
            <a:chOff x="0" y="0"/>
            <a:chExt cx="12458700" cy="40784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0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Economic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61084"/>
              <a:ext cx="12458700" cy="3017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The growth rate from 1976 to 2008 is 0.76% while the demographic rate was around 2%. With a GDP per capita of $824, Haiti not only comes last in the ranking of the richest Caribbean territories.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8039100" y="3322860"/>
            <a:ext cx="9220200" cy="40931"/>
          </a:xfrm>
          <a:prstGeom prst="rect">
            <a:avLst/>
          </a:prstGeom>
          <a:solidFill>
            <a:srgbClr val="C9EDEA"/>
          </a:solidFill>
        </p:spPr>
      </p:sp>
      <p:sp>
        <p:nvSpPr>
          <p:cNvPr name="AutoShape 12" id="12"/>
          <p:cNvSpPr/>
          <p:nvPr/>
        </p:nvSpPr>
        <p:spPr>
          <a:xfrm rot="0">
            <a:off x="8039100" y="6293356"/>
            <a:ext cx="9220200" cy="40931"/>
          </a:xfrm>
          <a:prstGeom prst="rect">
            <a:avLst/>
          </a:prstGeom>
          <a:solidFill>
            <a:srgbClr val="C9EDEA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7644" t="0" r="7644" b="0"/>
          <a:stretch>
            <a:fillRect/>
          </a:stretch>
        </p:blipFill>
        <p:spPr>
          <a:xfrm flipH="false" flipV="false" rot="0">
            <a:off x="378547" y="5143500"/>
            <a:ext cx="6689003" cy="4895654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009650" y="904268"/>
            <a:ext cx="5029200" cy="2566297"/>
            <a:chOff x="0" y="0"/>
            <a:chExt cx="6705600" cy="342173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6705600" cy="2177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104"/>
                </a:lnSpc>
                <a:spcBef>
                  <a:spcPct val="0"/>
                </a:spcBef>
              </a:pPr>
              <a:r>
                <a:rPr lang="en-US" sz="10400">
                  <a:solidFill>
                    <a:srgbClr val="363839"/>
                  </a:solidFill>
                  <a:latin typeface="Lemon Tuesday"/>
                </a:rPr>
                <a:t>CONTEXT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492817"/>
              <a:ext cx="6705600" cy="668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77188" y="345820"/>
            <a:ext cx="9344025" cy="2483220"/>
            <a:chOff x="0" y="0"/>
            <a:chExt cx="12458700" cy="331096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49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Demograpic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61084"/>
              <a:ext cx="12458700" cy="2249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12 million today, according to the IHSI, the population could reach 16 million by 2030 and approximately 28 million by 2050.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39100" y="6634949"/>
            <a:ext cx="9344025" cy="3058823"/>
            <a:chOff x="0" y="0"/>
            <a:chExt cx="12458700" cy="407843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49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Environmental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61084"/>
              <a:ext cx="12458700" cy="3017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Haiti has very few large cities and the structure of these cities is not adapted to a large population. This causes insalubrities and slums.Modern infrastructure is absent in our cities.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27615" cy="4249186"/>
          </a:xfrm>
          <a:prstGeom prst="rect">
            <a:avLst/>
          </a:prstGeom>
          <a:solidFill>
            <a:srgbClr val="C9EDEA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5" id="5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EA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30205" y="3700253"/>
            <a:ext cx="2815038" cy="109786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350747" y="4798118"/>
            <a:ext cx="9344025" cy="4210028"/>
            <a:chOff x="0" y="0"/>
            <a:chExt cx="12458700" cy="561337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0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Early pregnancies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61084"/>
              <a:ext cx="12458700" cy="4552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Of every 1,000 girls between the ages of 15 and 19, 66 have had at least one early pregnancy in Haiti, according to a 2012 study commissioned by the Ministry of Public Health and Population (MSPP). This causes young girls to be uneducated and impoverished.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8039100" y="3322860"/>
            <a:ext cx="9220200" cy="40931"/>
          </a:xfrm>
          <a:prstGeom prst="rect">
            <a:avLst/>
          </a:prstGeom>
          <a:solidFill>
            <a:srgbClr val="C9EDEA"/>
          </a:solidFill>
        </p:spPr>
      </p:sp>
      <p:sp>
        <p:nvSpPr>
          <p:cNvPr name="AutoShape 12" id="12"/>
          <p:cNvSpPr/>
          <p:nvPr/>
        </p:nvSpPr>
        <p:spPr>
          <a:xfrm rot="0">
            <a:off x="8039100" y="6293356"/>
            <a:ext cx="9220200" cy="40931"/>
          </a:xfrm>
          <a:prstGeom prst="rect">
            <a:avLst/>
          </a:prstGeom>
          <a:solidFill>
            <a:srgbClr val="C9EDEA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21854" r="0" b="5681"/>
          <a:stretch>
            <a:fillRect/>
          </a:stretch>
        </p:blipFill>
        <p:spPr>
          <a:xfrm flipH="false" flipV="false" rot="0">
            <a:off x="107040" y="4798118"/>
            <a:ext cx="6827615" cy="494759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009650" y="904268"/>
            <a:ext cx="5022396" cy="2418592"/>
            <a:chOff x="0" y="0"/>
            <a:chExt cx="6696528" cy="322478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6696528" cy="2046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349"/>
                </a:lnSpc>
                <a:spcBef>
                  <a:spcPct val="0"/>
                </a:spcBef>
              </a:pPr>
              <a:r>
                <a:rPr lang="en-US" sz="9801">
                  <a:solidFill>
                    <a:srgbClr val="363839"/>
                  </a:solidFill>
                  <a:latin typeface="Lemon Tuesday"/>
                </a:rPr>
                <a:t>Problems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336526"/>
              <a:ext cx="6696528" cy="642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43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363839"/>
                  </a:solidFill>
                  <a:latin typeface="Clear Sans Regular"/>
                </a:rPr>
                <a:t>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39100" y="616467"/>
            <a:ext cx="9344025" cy="2483220"/>
            <a:chOff x="0" y="0"/>
            <a:chExt cx="12458700" cy="331096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12458700" cy="945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49"/>
                </a:lnSpc>
                <a:spcBef>
                  <a:spcPct val="0"/>
                </a:spcBef>
              </a:pPr>
              <a:r>
                <a:rPr lang="en-US" sz="4499" spc="-44">
                  <a:solidFill>
                    <a:srgbClr val="363839"/>
                  </a:solidFill>
                  <a:latin typeface="Clear Sans Regular Bold"/>
                </a:rPr>
                <a:t>Lack of control on fecundity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61084"/>
              <a:ext cx="12458700" cy="2249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839"/>
                  </a:solidFill>
                  <a:latin typeface="Clear Sans Regular"/>
                </a:rPr>
                <a:t>In Haiti, there is no birth control.Very often, children are born without any preparation in advance, nothing has been planned.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85850"/>
            <a:ext cx="2657303" cy="10363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58323">
            <a:off x="11700139" y="2347013"/>
            <a:ext cx="309311" cy="3093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33390" y="7404070"/>
            <a:ext cx="1009578" cy="91619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7" id="7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9EDC9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743213" y="1772908"/>
            <a:ext cx="8448412" cy="6697430"/>
            <a:chOff x="0" y="0"/>
            <a:chExt cx="11264549" cy="892990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11264549" cy="1469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11"/>
                </a:lnSpc>
                <a:spcBef>
                  <a:spcPct val="0"/>
                </a:spcBef>
              </a:pPr>
              <a:r>
                <a:rPr lang="en-US" sz="6854" spc="-68">
                  <a:solidFill>
                    <a:srgbClr val="363839"/>
                  </a:solidFill>
                  <a:latin typeface="Clear Sans Regular"/>
                </a:rPr>
                <a:t>Data Source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615184"/>
              <a:ext cx="11264549" cy="6803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808"/>
                </a:lnSpc>
              </a:pPr>
              <a:r>
                <a:rPr lang="en-US" sz="4794">
                  <a:solidFill>
                    <a:srgbClr val="363839"/>
                  </a:solidFill>
                  <a:latin typeface="Arapey"/>
                </a:rPr>
                <a:t>In 2016, within the framework of EMMUS 15513 women were questioned about their sexual and reproductive lives. 55.48% of these women reported having given birth to at least one child.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5400000">
            <a:off x="5678639" y="5587559"/>
            <a:ext cx="6978346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9046869" y="798020"/>
            <a:ext cx="8647903" cy="8302525"/>
            <a:chOff x="0" y="0"/>
            <a:chExt cx="11530538" cy="1107003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11528739" cy="198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6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99" y="197964"/>
              <a:ext cx="11528739" cy="150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2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99" y="2041034"/>
              <a:ext cx="11528739" cy="902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59788" indent="-429894" lvl="1">
                <a:lnSpc>
                  <a:spcPts val="5575"/>
                </a:lnSpc>
                <a:buFont typeface="Arial"/>
                <a:buChar char="•"/>
              </a:pPr>
              <a:r>
                <a:rPr lang="en-US" sz="3982" spc="79">
                  <a:solidFill>
                    <a:srgbClr val="000000"/>
                  </a:solidFill>
                  <a:latin typeface="Glacial Indifference"/>
                </a:rPr>
                <a:t>44% of women with at least one child reported having at least a child before 20 years.</a:t>
              </a:r>
              <a:r>
                <a:rPr lang="en-US" sz="2436" spc="48">
                  <a:solidFill>
                    <a:srgbClr val="000000"/>
                  </a:solidFill>
                  <a:latin typeface="Arimo"/>
                </a:rPr>
                <a:t> </a:t>
              </a:r>
            </a:p>
            <a:p>
              <a:pPr marL="859788" indent="-429894" lvl="1">
                <a:lnSpc>
                  <a:spcPts val="5575"/>
                </a:lnSpc>
                <a:buFont typeface="Arial"/>
                <a:buChar char="•"/>
              </a:pPr>
              <a:r>
                <a:rPr lang="en-US" sz="2436" spc="48">
                  <a:solidFill>
                    <a:srgbClr val="000000"/>
                  </a:solidFill>
                  <a:latin typeface="Arimo"/>
                </a:rPr>
                <a:t>Of the young women between 15 and 19 years old, 8% are already pregnant or have been pregnant at the time of the survey.</a:t>
              </a:r>
            </a:p>
            <a:p>
              <a:pPr marL="791526" indent="-395763" lvl="1">
                <a:lnSpc>
                  <a:spcPts val="5132"/>
                </a:lnSpc>
                <a:buFont typeface="Arial"/>
                <a:buChar char="•"/>
              </a:pPr>
              <a:r>
                <a:rPr lang="en-US" sz="3982" spc="79">
                  <a:solidFill>
                    <a:srgbClr val="000000"/>
                  </a:solidFill>
                  <a:latin typeface="Glacial Indifference"/>
                </a:rPr>
                <a:t>10</a:t>
              </a:r>
              <a:r>
                <a:rPr lang="en-US" sz="2120" spc="42">
                  <a:solidFill>
                    <a:srgbClr val="000000"/>
                  </a:solidFill>
                  <a:latin typeface="Arimo"/>
                </a:rPr>
                <a:t>% are in menopause and have an average of 3.9 children.</a:t>
              </a:r>
            </a:p>
            <a:p>
              <a:pPr>
                <a:lnSpc>
                  <a:spcPts val="423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5068">
            <a:off x="1493163" y="2482764"/>
            <a:ext cx="4763490" cy="45253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5" id="5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1646" t="0" r="1646" b="0"/>
          <a:stretch>
            <a:fillRect/>
          </a:stretch>
        </p:blipFill>
        <p:spPr>
          <a:xfrm flipH="false" flipV="false" rot="0">
            <a:off x="787200" y="2423521"/>
            <a:ext cx="11858853" cy="701473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28863" y="542954"/>
            <a:ext cx="13500846" cy="8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45"/>
              </a:lnSpc>
            </a:pPr>
            <a:r>
              <a:rPr lang="en-US" sz="5175">
                <a:solidFill>
                  <a:srgbClr val="000000"/>
                </a:solidFill>
                <a:latin typeface="Open Sans Extra Bold"/>
              </a:rPr>
              <a:t>Children born and wanted by age group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375911" y="3299265"/>
            <a:ext cx="6318861" cy="3550082"/>
            <a:chOff x="0" y="0"/>
            <a:chExt cx="8425149" cy="47334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8423834" cy="420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14" y="470702"/>
              <a:ext cx="8423834" cy="328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89"/>
                </a:lnSpc>
              </a:pPr>
              <a:r>
                <a:rPr lang="en-US" sz="4989">
                  <a:solidFill>
                    <a:srgbClr val="000000"/>
                  </a:solidFill>
                  <a:latin typeface="Arapey"/>
                </a:rPr>
                <a:t>In average, women reach their desired number of children in the 30-34 age group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14" y="4188929"/>
              <a:ext cx="8423834" cy="544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6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101545" y="9100545"/>
            <a:ext cx="1186455" cy="1186455"/>
            <a:chOff x="0" y="0"/>
            <a:chExt cx="1581941" cy="158194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2700000">
              <a:off x="356529" y="106811"/>
              <a:ext cx="868883" cy="1368319"/>
            </a:xfrm>
            <a:prstGeom prst="rect">
              <a:avLst/>
            </a:prstGeom>
          </p:spPr>
        </p:pic>
        <p:grpSp>
          <p:nvGrpSpPr>
            <p:cNvPr name="Group 4" id="4"/>
            <p:cNvGrpSpPr/>
            <p:nvPr/>
          </p:nvGrpSpPr>
          <p:grpSpPr>
            <a:xfrm rot="2672733">
              <a:off x="427067" y="869197"/>
              <a:ext cx="1085907" cy="193754"/>
              <a:chOff x="0" y="0"/>
              <a:chExt cx="2731296" cy="487333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926" t="0" r="926" b="0"/>
          <a:stretch>
            <a:fillRect/>
          </a:stretch>
        </p:blipFill>
        <p:spPr>
          <a:xfrm flipH="false" flipV="false" rot="0">
            <a:off x="502907" y="1617803"/>
            <a:ext cx="16455660" cy="582632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2907" y="247650"/>
            <a:ext cx="15537392" cy="88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Extra Bold"/>
              </a:rPr>
              <a:t>Distribution of the age at first birth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7444127"/>
            <a:ext cx="15340283" cy="2249645"/>
            <a:chOff x="0" y="0"/>
            <a:chExt cx="20453711" cy="299952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20450521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1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190" y="447284"/>
              <a:ext cx="20450521" cy="24565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04"/>
                </a:lnSpc>
              </a:pPr>
              <a:r>
                <a:rPr lang="en-US" sz="4900">
                  <a:solidFill>
                    <a:srgbClr val="000000"/>
                  </a:solidFill>
                  <a:latin typeface="Arapey"/>
                </a:rPr>
                <a:t>In general, women have their first child at 20 years old.</a:t>
              </a:r>
            </a:p>
            <a:p>
              <a:pPr>
                <a:lnSpc>
                  <a:spcPts val="4704"/>
                </a:lnSpc>
              </a:pPr>
              <a:r>
                <a:rPr lang="en-US" sz="1199">
                  <a:solidFill>
                    <a:srgbClr val="000000"/>
                  </a:solidFill>
                  <a:latin typeface="Arimo"/>
                </a:rPr>
                <a:t>The less educated they are, the earlier they have their first child.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190" y="2464857"/>
              <a:ext cx="20450521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195574"/>
            <a:ext cx="12401996" cy="68617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8369" y="573952"/>
            <a:ext cx="17461813" cy="86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45"/>
              </a:lnSpc>
            </a:pPr>
            <a:r>
              <a:rPr lang="en-US" sz="5032">
                <a:solidFill>
                  <a:srgbClr val="000000"/>
                </a:solidFill>
                <a:latin typeface="Open Sans Extra Bold"/>
              </a:rPr>
              <a:t>Children born and desired by economic status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02264" y="3137734"/>
            <a:ext cx="6847917" cy="4457828"/>
            <a:chOff x="0" y="0"/>
            <a:chExt cx="9130556" cy="59437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9129132" cy="378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92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24" y="420446"/>
              <a:ext cx="9129132" cy="5523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2"/>
                </a:lnSpc>
              </a:pPr>
              <a:r>
                <a:rPr lang="en-US" sz="4814">
                  <a:solidFill>
                    <a:srgbClr val="000000"/>
                  </a:solidFill>
                  <a:latin typeface="Arapey"/>
                </a:rPr>
                <a:t>The most affluent women have fewer children than they would like, while the poor have more. The middle-class women are approaching the desired number.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24" y="3817982"/>
              <a:ext cx="9129132" cy="501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9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9086"/>
          <a:stretch>
            <a:fillRect/>
          </a:stretch>
        </p:blipFill>
        <p:spPr>
          <a:xfrm flipH="false" flipV="false" rot="0">
            <a:off x="514350" y="1907715"/>
            <a:ext cx="17259300" cy="53349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4350" y="238125"/>
            <a:ext cx="16214072" cy="1002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Open Sans Extra Bold"/>
              </a:rPr>
              <a:t>Children born by women in menopause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47750" y="7587242"/>
            <a:ext cx="15699722" cy="2235683"/>
            <a:chOff x="0" y="0"/>
            <a:chExt cx="20932963" cy="29809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20929697" cy="390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81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265" y="441987"/>
              <a:ext cx="20929697" cy="2538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49"/>
                </a:lnSpc>
              </a:pPr>
              <a:r>
                <a:rPr lang="en-US" sz="5051">
                  <a:solidFill>
                    <a:srgbClr val="000000"/>
                  </a:solidFill>
                  <a:latin typeface="Arapey"/>
                </a:rPr>
                <a:t>The average number of children per woman reaching menopause is: 3.91. The more educated women are, the less children they give birth to.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265" y="2425856"/>
              <a:ext cx="20929697" cy="527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8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99" t="6977" r="899" b="5088"/>
          <a:stretch>
            <a:fillRect/>
          </a:stretch>
        </p:blipFill>
        <p:spPr>
          <a:xfrm flipH="false" flipV="false" rot="0">
            <a:off x="406394" y="1906958"/>
            <a:ext cx="9925607" cy="83800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6394" y="411533"/>
            <a:ext cx="16852906" cy="100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Open Sans Extra Bold"/>
              </a:rPr>
              <a:t>Women giving birth before 20 years old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332000" y="3746963"/>
            <a:ext cx="7212491" cy="3411695"/>
            <a:chOff x="0" y="0"/>
            <a:chExt cx="9616655" cy="454892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961515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500" y="475859"/>
              <a:ext cx="9615155" cy="3971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6000">
                  <a:solidFill>
                    <a:srgbClr val="000000"/>
                  </a:solidFill>
                  <a:latin typeface="Arapey"/>
                </a:rPr>
                <a:t>44% of the women get pregnant before 20 years.</a:t>
              </a:r>
            </a:p>
            <a:p>
              <a:pPr>
                <a:lnSpc>
                  <a:spcPts val="576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00" y="4014257"/>
              <a:ext cx="961515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DAEq8sD6V3A</dc:identifier>
  <dcterms:modified xsi:type="dcterms:W3CDTF">2011-08-01T06:04:30Z</dcterms:modified>
  <cp:revision>1</cp:revision>
  <dc:title>Problème</dc:title>
</cp:coreProperties>
</file>